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7" r:id="rId4"/>
    <p:sldId id="263" r:id="rId5"/>
    <p:sldId id="266" r:id="rId6"/>
    <p:sldId id="257" r:id="rId7"/>
    <p:sldId id="259" r:id="rId8"/>
    <p:sldId id="270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Malaria Cases </a:t>
            </a:r>
            <a:r>
              <a:rPr lang="en-US" dirty="0" err="1"/>
              <a:t>WorldWide</a:t>
            </a:r>
            <a:r>
              <a:rPr lang="en-US" dirty="0"/>
              <a:t> 2010-2017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238.8</c:v>
                </c:pt>
                <c:pt idx="1">
                  <c:v>229.1</c:v>
                </c:pt>
                <c:pt idx="2">
                  <c:v>226.4</c:v>
                </c:pt>
                <c:pt idx="3">
                  <c:v>221</c:v>
                </c:pt>
                <c:pt idx="4">
                  <c:v>217.1</c:v>
                </c:pt>
                <c:pt idx="5">
                  <c:v>214.2</c:v>
                </c:pt>
                <c:pt idx="6">
                  <c:v>216.6</c:v>
                </c:pt>
                <c:pt idx="7">
                  <c:v>219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2C3-424F-9BF4-A12290BC2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523488"/>
        <c:axId val="2141526160"/>
      </c:scatterChart>
      <c:valAx>
        <c:axId val="608523488"/>
        <c:scaling>
          <c:orientation val="minMax"/>
          <c:max val="2017"/>
          <c:min val="20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1526160"/>
        <c:crosses val="autoZero"/>
        <c:crossBetween val="midCat"/>
      </c:valAx>
      <c:valAx>
        <c:axId val="214152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Million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523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tx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8770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F590-3DE3-4508-B990-7EC0AE2B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13A2-2C5B-4E99-A4B7-6A19B77D5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3DB24-0D0D-4398-A1AE-08F02148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C03F-899E-49C8-8B7E-512C0FA7C033}" type="datetimeFigureOut">
              <a:rPr lang="en-US" smtClean="0"/>
              <a:t>28-Jun-2021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F2596-5B39-4B2A-BC4B-F3AF7C427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1DA1-CBB8-41F6-8F26-977FC113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0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1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2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7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9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9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1191600" y="6199951"/>
            <a:ext cx="8616800" cy="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CDD5-A4F9-4CBD-BF36-759149921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4AE12-8FEF-407C-954B-DDC4A5B92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7A88C-1238-4402-A210-1285744D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C03F-899E-49C8-8B7E-512C0FA7C033}" type="datetimeFigureOut">
              <a:rPr lang="en-US" smtClean="0"/>
              <a:t>28-Jun-2021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D71C2-1CB3-4A2A-ABB6-4E31B148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29E19-DF97-4F89-BDCE-2C501956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3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C760F7DC-3B3E-484F-9630-47B74EAF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384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9BD6-2F55-4BCE-B620-4482AF12C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Multi-Label Classification &amp; SSD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34464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1935-1C82-4276-A3AB-CC5D811B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2" y="137527"/>
            <a:ext cx="11862032" cy="585105"/>
          </a:xfrm>
        </p:spPr>
        <p:txBody>
          <a:bodyPr/>
          <a:lstStyle/>
          <a:p>
            <a:pPr algn="ctr"/>
            <a:r>
              <a:rPr lang="en-US" dirty="0"/>
              <a:t>Malaria Trends &amp; Countries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292EB2-CC41-44A2-BB8F-68662EA77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35" r="-12035"/>
          <a:stretch/>
        </p:blipFill>
        <p:spPr>
          <a:xfrm>
            <a:off x="5603846" y="2521008"/>
            <a:ext cx="6341828" cy="3773751"/>
          </a:xfrm>
          <a:prstGeom prst="ellipse">
            <a:avLst/>
          </a:prstGeom>
          <a:ln w="952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3A901-A3DE-4DA8-BCA9-910C33D9F4B0}"/>
              </a:ext>
            </a:extLst>
          </p:cNvPr>
          <p:cNvSpPr txBox="1"/>
          <p:nvPr/>
        </p:nvSpPr>
        <p:spPr>
          <a:xfrm>
            <a:off x="6159260" y="6291419"/>
            <a:ext cx="43809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WHO Malaria Report 2018 pg. 2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A8B5320-C318-4DFC-B793-D6FAC248318F}"/>
              </a:ext>
            </a:extLst>
          </p:cNvPr>
          <p:cNvGraphicFramePr/>
          <p:nvPr/>
        </p:nvGraphicFramePr>
        <p:xfrm>
          <a:off x="75502" y="2934234"/>
          <a:ext cx="5385732" cy="335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54D76F-9891-4F01-BFC3-835BD9E23D5F}"/>
              </a:ext>
            </a:extLst>
          </p:cNvPr>
          <p:cNvSpPr txBox="1"/>
          <p:nvPr/>
        </p:nvSpPr>
        <p:spPr>
          <a:xfrm>
            <a:off x="75502" y="6291419"/>
            <a:ext cx="50789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Figure generated using WHO Malaria Report 2018 Table 6.1 pg. 37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CC82B3-2A66-47E5-96E8-AE13DB9B6A9C}"/>
              </a:ext>
            </a:extLst>
          </p:cNvPr>
          <p:cNvSpPr txBox="1">
            <a:spLocks/>
          </p:cNvSpPr>
          <p:nvPr/>
        </p:nvSpPr>
        <p:spPr>
          <a:xfrm>
            <a:off x="321828" y="837911"/>
            <a:ext cx="10218381" cy="156781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038" indent="-17303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Current gold standard for detecting malaria cells is manually by trained microscopists</a:t>
            </a:r>
          </a:p>
          <a:p>
            <a:pPr marL="173038" indent="-17303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Manual screening performance decreases at large scales in resource strained countries</a:t>
            </a:r>
          </a:p>
          <a:p>
            <a:pPr marL="173038" indent="-17303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Machine-learning can help large-scale screening without compromising accuracy</a:t>
            </a:r>
          </a:p>
          <a:p>
            <a:pPr marL="173038" indent="-173038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/>
              <a:t>Convolutional Neural Nets (CNN) most popular choice</a:t>
            </a:r>
          </a:p>
        </p:txBody>
      </p:sp>
    </p:spTree>
    <p:extLst>
      <p:ext uri="{BB962C8B-B14F-4D97-AF65-F5344CB8AC3E}">
        <p14:creationId xmlns:p14="http://schemas.microsoft.com/office/powerpoint/2010/main" val="6996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CB1E-FA24-4A59-95D6-5DA554FD3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002" y="84841"/>
            <a:ext cx="8616800" cy="621810"/>
          </a:xfrm>
        </p:spPr>
        <p:txBody>
          <a:bodyPr/>
          <a:lstStyle/>
          <a:p>
            <a:pPr algn="ctr"/>
            <a:r>
              <a:rPr lang="en-US" dirty="0"/>
              <a:t>Goals &amp;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0FE2E-07B2-44D1-9A36-DF8B9A1A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86" y="888771"/>
            <a:ext cx="11591146" cy="4696242"/>
          </a:xfrm>
        </p:spPr>
        <p:txBody>
          <a:bodyPr/>
          <a:lstStyle/>
          <a:p>
            <a:r>
              <a:rPr lang="en-US" dirty="0"/>
              <a:t>Goal: Identify the types of malaria-infected cells that exist in an image and red blood cells </a:t>
            </a:r>
            <a:r>
              <a:rPr lang="en-US"/>
              <a:t>and leukocytes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Strategies: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(Classification Only)</a:t>
            </a:r>
            <a:r>
              <a:rPr lang="en-US" dirty="0"/>
              <a:t> Feed each image through a CNN and let it identify the type of infected cell(s) the image contains without finding its location in the image, i.e. no bounding boxes. 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(Object Detection Problem)</a:t>
            </a:r>
            <a:r>
              <a:rPr lang="en-US" dirty="0"/>
              <a:t> Feed each image through a CNN and let it identify the type of infected cell(s) the image contains and find it’s location, i.e. find bounding boxes</a:t>
            </a:r>
          </a:p>
          <a:p>
            <a:pPr marL="990600" lvl="1" indent="-457200">
              <a:buFont typeface="+mj-lt"/>
              <a:buAutoNum type="arabicPeriod"/>
            </a:pPr>
            <a:endParaRPr lang="en-US" dirty="0"/>
          </a:p>
          <a:p>
            <a:pPr marL="9906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4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B8E446-DFC5-4D38-A2E3-C5DE7333C035}"/>
              </a:ext>
            </a:extLst>
          </p:cNvPr>
          <p:cNvSpPr txBox="1">
            <a:spLocks/>
          </p:cNvSpPr>
          <p:nvPr/>
        </p:nvSpPr>
        <p:spPr>
          <a:xfrm>
            <a:off x="76526" y="142268"/>
            <a:ext cx="12115473" cy="59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36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dirty="0">
                <a:solidFill>
                  <a:schemeClr val="accent6"/>
                </a:solidFill>
              </a:rPr>
              <a:t>Sample Images from Dataset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CF74F51E-D4B4-471D-8DFF-CAA99C50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1" y="892408"/>
            <a:ext cx="4384342" cy="3288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87C34-1E8A-4471-B055-B2B7F69A4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9" y="4940193"/>
            <a:ext cx="1179578" cy="1078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7441BE-5116-469D-908F-85E3265B5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36" y="4964500"/>
            <a:ext cx="923526" cy="1030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E9F7F-50F4-4A7B-A880-9D2FAA5DB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11" y="4964500"/>
            <a:ext cx="910723" cy="1030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D3441-E326-40D9-A35A-C5E2EA049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83" y="4935697"/>
            <a:ext cx="1087358" cy="1078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F626F5-52EF-4E7B-B801-70B54405E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91" y="879586"/>
            <a:ext cx="4541241" cy="3256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C8620D-6C25-4439-9FCF-CC35111CE67A}"/>
              </a:ext>
            </a:extLst>
          </p:cNvPr>
          <p:cNvSpPr/>
          <p:nvPr/>
        </p:nvSpPr>
        <p:spPr>
          <a:xfrm>
            <a:off x="239752" y="4328719"/>
            <a:ext cx="5644327" cy="2155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0E2FC-8932-4126-A95A-B023A30F0FEF}"/>
              </a:ext>
            </a:extLst>
          </p:cNvPr>
          <p:cNvSpPr/>
          <p:nvPr/>
        </p:nvSpPr>
        <p:spPr>
          <a:xfrm>
            <a:off x="6177591" y="4328719"/>
            <a:ext cx="4851769" cy="21559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643DF4-577B-4302-948C-A8766E1E2E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76" y="4867375"/>
            <a:ext cx="1230029" cy="984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875677-D077-4140-AB4D-4F1E82697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29" y="4892132"/>
            <a:ext cx="1046014" cy="1029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580544-D461-4A42-91EC-47F9B97497BD}"/>
              </a:ext>
            </a:extLst>
          </p:cNvPr>
          <p:cNvSpPr txBox="1"/>
          <p:nvPr/>
        </p:nvSpPr>
        <p:spPr>
          <a:xfrm>
            <a:off x="8124982" y="4405564"/>
            <a:ext cx="216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Uninfected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334F50-6C6C-4845-B5F4-DCEBAE9F784D}"/>
              </a:ext>
            </a:extLst>
          </p:cNvPr>
          <p:cNvSpPr txBox="1"/>
          <p:nvPr/>
        </p:nvSpPr>
        <p:spPr>
          <a:xfrm>
            <a:off x="2265465" y="4393304"/>
            <a:ext cx="144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Infected Cells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3CF57-568D-442C-A8AE-A9066E0355DF}"/>
              </a:ext>
            </a:extLst>
          </p:cNvPr>
          <p:cNvSpPr txBox="1"/>
          <p:nvPr/>
        </p:nvSpPr>
        <p:spPr>
          <a:xfrm>
            <a:off x="1987091" y="6019843"/>
            <a:ext cx="70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CCA0F6-E2E4-454D-92A5-6CB3C335A8DA}"/>
              </a:ext>
            </a:extLst>
          </p:cNvPr>
          <p:cNvSpPr txBox="1"/>
          <p:nvPr/>
        </p:nvSpPr>
        <p:spPr>
          <a:xfrm>
            <a:off x="3125937" y="6055119"/>
            <a:ext cx="116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Schizont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496D2-0D85-43A4-96D9-F243359B4494}"/>
              </a:ext>
            </a:extLst>
          </p:cNvPr>
          <p:cNvSpPr txBox="1"/>
          <p:nvPr/>
        </p:nvSpPr>
        <p:spPr>
          <a:xfrm>
            <a:off x="4477617" y="6019843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Trophozoite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BC51DB-7000-4F40-B89F-AA64B1C9F217}"/>
              </a:ext>
            </a:extLst>
          </p:cNvPr>
          <p:cNvSpPr txBox="1"/>
          <p:nvPr/>
        </p:nvSpPr>
        <p:spPr>
          <a:xfrm>
            <a:off x="359699" y="6055119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Gametocyte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31A1C4-1242-43CC-A1DE-6A08B9CF8746}"/>
              </a:ext>
            </a:extLst>
          </p:cNvPr>
          <p:cNvSpPr txBox="1"/>
          <p:nvPr/>
        </p:nvSpPr>
        <p:spPr>
          <a:xfrm>
            <a:off x="6417413" y="6005547"/>
            <a:ext cx="216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Red-blood cell (RBC)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63DA6-C7B8-4BCD-8A3E-AFD3E1D633FD}"/>
              </a:ext>
            </a:extLst>
          </p:cNvPr>
          <p:cNvSpPr txBox="1"/>
          <p:nvPr/>
        </p:nvSpPr>
        <p:spPr>
          <a:xfrm>
            <a:off x="8581774" y="6014691"/>
            <a:ext cx="282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blood cell (Leukocyte)</a:t>
            </a:r>
          </a:p>
        </p:txBody>
      </p:sp>
    </p:spTree>
    <p:extLst>
      <p:ext uri="{BB962C8B-B14F-4D97-AF65-F5344CB8AC3E}">
        <p14:creationId xmlns:p14="http://schemas.microsoft.com/office/powerpoint/2010/main" val="236098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CFB3-B4F2-4519-A390-2B5AA8FD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06" y="0"/>
            <a:ext cx="8616800" cy="618565"/>
          </a:xfrm>
        </p:spPr>
        <p:txBody>
          <a:bodyPr/>
          <a:lstStyle/>
          <a:p>
            <a:pPr algn="ctr"/>
            <a:r>
              <a:rPr lang="en-US" dirty="0"/>
              <a:t>Sample Results of Object Detection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536A6-EF4B-473F-97E0-4BFAD02D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98" y="618565"/>
            <a:ext cx="11843084" cy="2079811"/>
          </a:xfrm>
        </p:spPr>
        <p:txBody>
          <a:bodyPr/>
          <a:lstStyle/>
          <a:p>
            <a:pPr>
              <a:buSzPct val="100000"/>
            </a:pPr>
            <a:r>
              <a:rPr lang="en-US" sz="2000" dirty="0"/>
              <a:t>Cell types &amp; amount of images that contain each in test set (390 images):</a:t>
            </a:r>
          </a:p>
          <a:p>
            <a:pPr lvl="1">
              <a:buSzPct val="50000"/>
            </a:pPr>
            <a:r>
              <a:rPr lang="en-US" sz="2000" dirty="0"/>
              <a:t>Red blood cell: 390, Leukocyte: 33, Schizont: 49, Gametocyte: 45, Ring: 78, Trophozoite: 193</a:t>
            </a:r>
          </a:p>
          <a:p>
            <a:pPr>
              <a:buSzPct val="100000"/>
            </a:pPr>
            <a:r>
              <a:rPr lang="en-US" sz="2000" dirty="0"/>
              <a:t>Cell type &amp; counts across all test images:</a:t>
            </a:r>
          </a:p>
          <a:p>
            <a:pPr lvl="1">
              <a:buSzPct val="50000"/>
            </a:pPr>
            <a:r>
              <a:rPr lang="en-US" sz="2000" dirty="0"/>
              <a:t>Red blood cell: 25616, Leukocyte: 37, Schizont: 55, Gametocyte: 48, Ring: 116, Trophozoite: 491</a:t>
            </a:r>
          </a:p>
          <a:p>
            <a:pPr>
              <a:buSzPct val="100000"/>
            </a:pPr>
            <a:endParaRPr lang="en-US" sz="2000" dirty="0"/>
          </a:p>
          <a:p>
            <a:pPr marL="7620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9A8C1-3E31-4E7F-A43F-EF9B52BE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1" y="2336584"/>
            <a:ext cx="5690942" cy="4268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93280-20F3-4D73-AB86-ED4AAF18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09" y="2336584"/>
            <a:ext cx="5690940" cy="4268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431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8AED5-4A38-4409-BB9B-42A955C51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12309"/>
              </p:ext>
            </p:extLst>
          </p:nvPr>
        </p:nvGraphicFramePr>
        <p:xfrm>
          <a:off x="319741" y="4393747"/>
          <a:ext cx="116587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1984577484"/>
                    </a:ext>
                  </a:extLst>
                </a:gridCol>
                <a:gridCol w="2741930">
                  <a:extLst>
                    <a:ext uri="{9D8B030D-6E8A-4147-A177-3AD203B41FA5}">
                      <a16:colId xmlns:a16="http://schemas.microsoft.com/office/drawing/2014/main" val="1714329249"/>
                    </a:ext>
                  </a:extLst>
                </a:gridCol>
                <a:gridCol w="2540318">
                  <a:extLst>
                    <a:ext uri="{9D8B030D-6E8A-4147-A177-3AD203B41FA5}">
                      <a16:colId xmlns:a16="http://schemas.microsoft.com/office/drawing/2014/main" val="829365091"/>
                    </a:ext>
                  </a:extLst>
                </a:gridCol>
                <a:gridCol w="2102168">
                  <a:extLst>
                    <a:ext uri="{9D8B030D-6E8A-4147-A177-3AD203B41FA5}">
                      <a16:colId xmlns:a16="http://schemas.microsoft.com/office/drawing/2014/main" val="1317149002"/>
                    </a:ext>
                  </a:extLst>
                </a:gridCol>
                <a:gridCol w="2573842">
                  <a:extLst>
                    <a:ext uri="{9D8B030D-6E8A-4147-A177-3AD203B41FA5}">
                      <a16:colId xmlns:a16="http://schemas.microsoft.com/office/drawing/2014/main" val="956890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Feature Extractor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Precision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Recall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F-score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4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ResNet50V2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100,91.5,87.4,88.5,80,76.9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100,NaN,NaN,NaN,NaN,80.8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100,0,0,0,0,69.9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100,NaN,NaN,NaN,NaN,75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3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100,89.7,87.9,88.5,81.3,74.9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100,37,56.2,NaN,55.8,86.8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100,30.3,18.4,0,30.8,58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100,33.3,27.7,NaN,39.7,69.5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8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Xception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100, 91.5,87.4,88.5,79.7,79.5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100,NaN,NaN,NaN,45.5,85.1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100,0,0,0,6.4,71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100,NaN,NaN,NaN,11.2,77.4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86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4BE920-009E-44F8-B5BA-B806F7ED838F}"/>
              </a:ext>
            </a:extLst>
          </p:cNvPr>
          <p:cNvSpPr txBox="1"/>
          <p:nvPr/>
        </p:nvSpPr>
        <p:spPr>
          <a:xfrm>
            <a:off x="319741" y="5948730"/>
            <a:ext cx="7772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of results: [Red blood cell, Leukocyte, Schizont:, Gametocyte, Ring, Trophozoite]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5BC09C-2010-42F1-8034-2EFE3A8C8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729" y="851648"/>
            <a:ext cx="11734800" cy="1192305"/>
          </a:xfrm>
        </p:spPr>
        <p:txBody>
          <a:bodyPr>
            <a:normAutofit/>
          </a:bodyPr>
          <a:lstStyle/>
          <a:p>
            <a:r>
              <a:rPr lang="en-US" sz="2000" dirty="0"/>
              <a:t>Results of multi-label image classification without bounding boxes with different Feature Extractors</a:t>
            </a:r>
          </a:p>
          <a:p>
            <a:r>
              <a:rPr lang="en-US" sz="2000" dirty="0"/>
              <a:t>Each Feature Extractor trained for 50 epochs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FB949B-33CB-428E-BF5A-320F4D455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30507"/>
              </p:ext>
            </p:extLst>
          </p:nvPr>
        </p:nvGraphicFramePr>
        <p:xfrm>
          <a:off x="398929" y="2421689"/>
          <a:ext cx="94786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1984577484"/>
                    </a:ext>
                  </a:extLst>
                </a:gridCol>
                <a:gridCol w="2006918">
                  <a:extLst>
                    <a:ext uri="{9D8B030D-6E8A-4147-A177-3AD203B41FA5}">
                      <a16:colId xmlns:a16="http://schemas.microsoft.com/office/drawing/2014/main" val="1714329249"/>
                    </a:ext>
                  </a:extLst>
                </a:gridCol>
                <a:gridCol w="2006918">
                  <a:extLst>
                    <a:ext uri="{9D8B030D-6E8A-4147-A177-3AD203B41FA5}">
                      <a16:colId xmlns:a16="http://schemas.microsoft.com/office/drawing/2014/main" val="829365091"/>
                    </a:ext>
                  </a:extLst>
                </a:gridCol>
                <a:gridCol w="1730693">
                  <a:extLst>
                    <a:ext uri="{9D8B030D-6E8A-4147-A177-3AD203B41FA5}">
                      <a16:colId xmlns:a16="http://schemas.microsoft.com/office/drawing/2014/main" val="1317149002"/>
                    </a:ext>
                  </a:extLst>
                </a:gridCol>
                <a:gridCol w="2033624">
                  <a:extLst>
                    <a:ext uri="{9D8B030D-6E8A-4147-A177-3AD203B41FA5}">
                      <a16:colId xmlns:a16="http://schemas.microsoft.com/office/drawing/2014/main" val="956890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Feature Extractor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Precision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Recall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F-score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4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ResNet50V2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3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8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Xception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8685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18F1050-1DFF-4331-8D89-0AE8762B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06" y="0"/>
            <a:ext cx="8616800" cy="618565"/>
          </a:xfrm>
        </p:spPr>
        <p:txBody>
          <a:bodyPr/>
          <a:lstStyle/>
          <a:p>
            <a:pPr algn="ctr"/>
            <a:r>
              <a:rPr lang="en-US" dirty="0"/>
              <a:t>Results of Classification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861811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48AED5-4A38-4409-BB9B-42A955C51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75949"/>
              </p:ext>
            </p:extLst>
          </p:nvPr>
        </p:nvGraphicFramePr>
        <p:xfrm>
          <a:off x="92964" y="4560063"/>
          <a:ext cx="11930413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252">
                  <a:extLst>
                    <a:ext uri="{9D8B030D-6E8A-4147-A177-3AD203B41FA5}">
                      <a16:colId xmlns:a16="http://schemas.microsoft.com/office/drawing/2014/main" val="1984577484"/>
                    </a:ext>
                  </a:extLst>
                </a:gridCol>
                <a:gridCol w="2495868">
                  <a:extLst>
                    <a:ext uri="{9D8B030D-6E8A-4147-A177-3AD203B41FA5}">
                      <a16:colId xmlns:a16="http://schemas.microsoft.com/office/drawing/2014/main" val="1714329249"/>
                    </a:ext>
                  </a:extLst>
                </a:gridCol>
                <a:gridCol w="2495868">
                  <a:extLst>
                    <a:ext uri="{9D8B030D-6E8A-4147-A177-3AD203B41FA5}">
                      <a16:colId xmlns:a16="http://schemas.microsoft.com/office/drawing/2014/main" val="829365091"/>
                    </a:ext>
                  </a:extLst>
                </a:gridCol>
                <a:gridCol w="2495868">
                  <a:extLst>
                    <a:ext uri="{9D8B030D-6E8A-4147-A177-3AD203B41FA5}">
                      <a16:colId xmlns:a16="http://schemas.microsoft.com/office/drawing/2014/main" val="1317149002"/>
                    </a:ext>
                  </a:extLst>
                </a:gridCol>
                <a:gridCol w="2532557">
                  <a:extLst>
                    <a:ext uri="{9D8B030D-6E8A-4147-A177-3AD203B41FA5}">
                      <a16:colId xmlns:a16="http://schemas.microsoft.com/office/drawing/2014/main" val="956890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Feature Extractor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Precision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Recall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F-score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4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SSD RetinaNet50 640x640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100,96.5,89.4,87,91.1,87.9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100,73.7,51.6,37.7,78.7,76.4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100,84.8,32.7,57.8,61.5,87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100,78.9,40,45.6,69.1,81.4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3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/>
                        <a:t>EfficientDet</a:t>
                      </a:r>
                      <a:r>
                        <a:rPr lang="en-US" sz="1200" dirty="0"/>
                        <a:t> D2 768x768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100,92.2,87.5,87.3,82.6,80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100,NaN,34.6,25.9,17.9,63.8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100,0,18.4,15.6,17.9,73.1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100,NaN,24,19.4,24.8,68.1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8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SSD </a:t>
                      </a:r>
                      <a:r>
                        <a:rPr lang="en-US" sz="1200" dirty="0" err="1"/>
                        <a:t>MobileNet</a:t>
                      </a:r>
                      <a:r>
                        <a:rPr lang="en-US" sz="1200" dirty="0"/>
                        <a:t> V1 FPN 640x640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100,96.8,90.3,89.4,86.8,84.7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100,72.1,56.8,45.5,50,67.7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100,93.9,42.9,33.3,54.5,90.2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100,81.6,48.8,38.5,54.5,77.3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86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4BE920-009E-44F8-B5BA-B806F7ED838F}"/>
              </a:ext>
            </a:extLst>
          </p:cNvPr>
          <p:cNvSpPr txBox="1"/>
          <p:nvPr/>
        </p:nvSpPr>
        <p:spPr>
          <a:xfrm>
            <a:off x="119342" y="6511305"/>
            <a:ext cx="112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of results: [Red blood cell, Leukocyte, Schizont:, Gametocyte, Ring, Trophozoite] using task-specific custom metrics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5BC09C-2010-42F1-8034-2EFE3A8C8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" y="146452"/>
            <a:ext cx="11672047" cy="1362634"/>
          </a:xfrm>
        </p:spPr>
        <p:txBody>
          <a:bodyPr>
            <a:normAutofit/>
          </a:bodyPr>
          <a:lstStyle/>
          <a:p>
            <a:r>
              <a:rPr lang="en-US" sz="2000" dirty="0"/>
              <a:t>Results of multi-label image classification with bounding boxes with different Feature Extractors</a:t>
            </a:r>
          </a:p>
          <a:p>
            <a:r>
              <a:rPr lang="en-US" sz="2000" dirty="0"/>
              <a:t>All models trained for 12000-25000 steps with </a:t>
            </a:r>
            <a:r>
              <a:rPr lang="en-US" sz="2000"/>
              <a:t>TensorFlow 2 (TF2) </a:t>
            </a:r>
            <a:r>
              <a:rPr lang="en-US" sz="2000" dirty="0"/>
              <a:t>Object Detection API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FB949B-33CB-428E-BF5A-320F4D455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42045"/>
              </p:ext>
            </p:extLst>
          </p:nvPr>
        </p:nvGraphicFramePr>
        <p:xfrm>
          <a:off x="119342" y="3070723"/>
          <a:ext cx="10624858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05">
                  <a:extLst>
                    <a:ext uri="{9D8B030D-6E8A-4147-A177-3AD203B41FA5}">
                      <a16:colId xmlns:a16="http://schemas.microsoft.com/office/drawing/2014/main" val="1984577484"/>
                    </a:ext>
                  </a:extLst>
                </a:gridCol>
                <a:gridCol w="2006918">
                  <a:extLst>
                    <a:ext uri="{9D8B030D-6E8A-4147-A177-3AD203B41FA5}">
                      <a16:colId xmlns:a16="http://schemas.microsoft.com/office/drawing/2014/main" val="1714329249"/>
                    </a:ext>
                  </a:extLst>
                </a:gridCol>
                <a:gridCol w="2006918">
                  <a:extLst>
                    <a:ext uri="{9D8B030D-6E8A-4147-A177-3AD203B41FA5}">
                      <a16:colId xmlns:a16="http://schemas.microsoft.com/office/drawing/2014/main" val="829365091"/>
                    </a:ext>
                  </a:extLst>
                </a:gridCol>
                <a:gridCol w="1730693">
                  <a:extLst>
                    <a:ext uri="{9D8B030D-6E8A-4147-A177-3AD203B41FA5}">
                      <a16:colId xmlns:a16="http://schemas.microsoft.com/office/drawing/2014/main" val="1317149002"/>
                    </a:ext>
                  </a:extLst>
                </a:gridCol>
                <a:gridCol w="2033624">
                  <a:extLst>
                    <a:ext uri="{9D8B030D-6E8A-4147-A177-3AD203B41FA5}">
                      <a16:colId xmlns:a16="http://schemas.microsoft.com/office/drawing/2014/main" val="956890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Feature Extractor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Precision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Recall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F-score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4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SSD RetinaNet50 640x640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69.67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30075"/>
                  </a:ext>
                </a:extLst>
              </a:tr>
              <a:tr h="1730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/>
                        <a:t>EfficientDet</a:t>
                      </a:r>
                      <a:r>
                        <a:rPr lang="en-US" sz="1400" dirty="0"/>
                        <a:t> D2 768x768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8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SSD </a:t>
                      </a:r>
                      <a:r>
                        <a:rPr lang="en-US" sz="1400" dirty="0" err="1"/>
                        <a:t>MobileNet</a:t>
                      </a:r>
                      <a:r>
                        <a:rPr lang="en-US" sz="1400" dirty="0"/>
                        <a:t> V1 FPN 640x640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67.7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86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121C2C-FDA6-4256-BBBA-F9EDA2CF6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20403"/>
              </p:ext>
            </p:extLst>
          </p:nvPr>
        </p:nvGraphicFramePr>
        <p:xfrm>
          <a:off x="119342" y="1207566"/>
          <a:ext cx="1149659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705">
                  <a:extLst>
                    <a:ext uri="{9D8B030D-6E8A-4147-A177-3AD203B41FA5}">
                      <a16:colId xmlns:a16="http://schemas.microsoft.com/office/drawing/2014/main" val="1984577484"/>
                    </a:ext>
                  </a:extLst>
                </a:gridCol>
                <a:gridCol w="2092751">
                  <a:extLst>
                    <a:ext uri="{9D8B030D-6E8A-4147-A177-3AD203B41FA5}">
                      <a16:colId xmlns:a16="http://schemas.microsoft.com/office/drawing/2014/main" val="829365091"/>
                    </a:ext>
                  </a:extLst>
                </a:gridCol>
                <a:gridCol w="1804712">
                  <a:extLst>
                    <a:ext uri="{9D8B030D-6E8A-4147-A177-3AD203B41FA5}">
                      <a16:colId xmlns:a16="http://schemas.microsoft.com/office/drawing/2014/main" val="1317149002"/>
                    </a:ext>
                  </a:extLst>
                </a:gridCol>
                <a:gridCol w="1804712">
                  <a:extLst>
                    <a:ext uri="{9D8B030D-6E8A-4147-A177-3AD203B41FA5}">
                      <a16:colId xmlns:a16="http://schemas.microsoft.com/office/drawing/2014/main" val="1335876332"/>
                    </a:ext>
                  </a:extLst>
                </a:gridCol>
                <a:gridCol w="1804712">
                  <a:extLst>
                    <a:ext uri="{9D8B030D-6E8A-4147-A177-3AD203B41FA5}">
                      <a16:colId xmlns:a16="http://schemas.microsoft.com/office/drawing/2014/main" val="593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Feature Extractor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mAP</a:t>
                      </a:r>
                      <a:r>
                        <a:rPr lang="en-US" sz="1400" dirty="0"/>
                        <a:t> (</a:t>
                      </a:r>
                      <a:r>
                        <a:rPr lang="en-US" sz="1400" dirty="0" err="1"/>
                        <a:t>IoU</a:t>
                      </a:r>
                      <a:r>
                        <a:rPr lang="en-US" sz="1400" dirty="0"/>
                        <a:t>=0.5)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AR@100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AR@10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AR@1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4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SSD ResNet50 V1 FPN 640x640 (RetinaNet50)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3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EfficientDet</a:t>
                      </a:r>
                      <a:r>
                        <a:rPr lang="en-US" sz="1400" dirty="0"/>
                        <a:t> D2 768x768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8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SSD </a:t>
                      </a:r>
                      <a:r>
                        <a:rPr lang="en-US" sz="1400" dirty="0" err="1"/>
                        <a:t>MobileNet</a:t>
                      </a:r>
                      <a:r>
                        <a:rPr lang="en-US" sz="1400" dirty="0"/>
                        <a:t> V1 FPN 640x640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86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FC5A6A-0C9D-47E5-97CC-C24E38083B20}"/>
              </a:ext>
            </a:extLst>
          </p:cNvPr>
          <p:cNvSpPr txBox="1"/>
          <p:nvPr/>
        </p:nvSpPr>
        <p:spPr>
          <a:xfrm>
            <a:off x="92964" y="2690926"/>
            <a:ext cx="7772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[COCO 2017 Metrics]</a:t>
            </a:r>
          </a:p>
        </p:txBody>
      </p:sp>
    </p:spTree>
    <p:extLst>
      <p:ext uri="{BB962C8B-B14F-4D97-AF65-F5344CB8AC3E}">
        <p14:creationId xmlns:p14="http://schemas.microsoft.com/office/powerpoint/2010/main" val="341532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0324-F8BC-418A-8689-C21A92E7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0"/>
            <a:ext cx="8616800" cy="608039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07DEB-B536-4086-83CD-77335A087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41" y="836368"/>
            <a:ext cx="10874893" cy="5492713"/>
          </a:xfrm>
        </p:spPr>
        <p:txBody>
          <a:bodyPr/>
          <a:lstStyle/>
          <a:p>
            <a:r>
              <a:rPr lang="en-US" dirty="0"/>
              <a:t>Best strategy: Object Detection (OD)</a:t>
            </a:r>
          </a:p>
          <a:p>
            <a:pPr lvl="1">
              <a:buSzPct val="50000"/>
            </a:pPr>
            <a:r>
              <a:rPr lang="en-US" dirty="0"/>
              <a:t>Higher overall accuracy compared to classification (91.98 vs 87.8)</a:t>
            </a:r>
          </a:p>
          <a:p>
            <a:pPr marL="533400" lvl="1" indent="0">
              <a:buSzPct val="50000"/>
              <a:buNone/>
            </a:pPr>
            <a:endParaRPr lang="en-US" dirty="0"/>
          </a:p>
          <a:p>
            <a:pPr lvl="1">
              <a:buSzPct val="50000"/>
            </a:pPr>
            <a:r>
              <a:rPr lang="en-US" dirty="0"/>
              <a:t>F-score is lower for OD but this is because there are few samples of infected cell types for training. This will improve with more samples</a:t>
            </a:r>
          </a:p>
          <a:p>
            <a:pPr marL="533400" lvl="1" indent="0">
              <a:buSzPct val="50000"/>
              <a:buNone/>
            </a:pPr>
            <a:endParaRPr lang="en-US" dirty="0"/>
          </a:p>
          <a:p>
            <a:pPr lvl="1">
              <a:buSzPct val="50000"/>
            </a:pPr>
            <a:r>
              <a:rPr lang="en-US" dirty="0"/>
              <a:t>Classification models didn’t successfully detect certain types of infected cells (ex. gametocyte). This could be an issue with images that contain that cell type</a:t>
            </a:r>
          </a:p>
          <a:p>
            <a:pPr lvl="1">
              <a:buSzPct val="50000"/>
            </a:pPr>
            <a:endParaRPr lang="en-US" dirty="0"/>
          </a:p>
          <a:p>
            <a:pPr lvl="1">
              <a:buSzPct val="50000"/>
            </a:pPr>
            <a:r>
              <a:rPr lang="en-US" dirty="0"/>
              <a:t>OD models successfully detected all cell types and F-scores will improve with more samples</a:t>
            </a:r>
          </a:p>
        </p:txBody>
      </p:sp>
    </p:spTree>
    <p:extLst>
      <p:ext uri="{BB962C8B-B14F-4D97-AF65-F5344CB8AC3E}">
        <p14:creationId xmlns:p14="http://schemas.microsoft.com/office/powerpoint/2010/main" val="1365547867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 · SlidesCarnival</Template>
  <TotalTime>2336</TotalTime>
  <Words>705</Words>
  <Application>Microsoft Office PowerPoint</Application>
  <PresentationFormat>Widescreen</PresentationFormat>
  <Paragraphs>149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Lato</vt:lpstr>
      <vt:lpstr>Raleway</vt:lpstr>
      <vt:lpstr>Raleway SemiBold</vt:lpstr>
      <vt:lpstr>Antonio template</vt:lpstr>
      <vt:lpstr>Multi-Label Classification &amp; SSD Object Detection</vt:lpstr>
      <vt:lpstr>Malaria Trends &amp; Countries</vt:lpstr>
      <vt:lpstr>Goals &amp; Strategies</vt:lpstr>
      <vt:lpstr>PowerPoint Presentation</vt:lpstr>
      <vt:lpstr>Sample Results of Object Detection Strategy</vt:lpstr>
      <vt:lpstr>Results of Classification Strategy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Multi-Label Classification</dc:title>
  <dc:creator>Jithin Thenasseril</dc:creator>
  <cp:lastModifiedBy>Jithin Thenasseril</cp:lastModifiedBy>
  <cp:revision>42</cp:revision>
  <dcterms:created xsi:type="dcterms:W3CDTF">2021-06-21T21:48:15Z</dcterms:created>
  <dcterms:modified xsi:type="dcterms:W3CDTF">2021-06-29T00:16:13Z</dcterms:modified>
</cp:coreProperties>
</file>